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6" r:id="rId9"/>
    <p:sldId id="266" r:id="rId10"/>
    <p:sldId id="277" r:id="rId11"/>
    <p:sldId id="263" r:id="rId12"/>
    <p:sldId id="264" r:id="rId13"/>
    <p:sldId id="267" r:id="rId14"/>
    <p:sldId id="275" r:id="rId15"/>
    <p:sldId id="272" r:id="rId16"/>
    <p:sldId id="273" r:id="rId17"/>
    <p:sldId id="274" r:id="rId18"/>
    <p:sldId id="280" r:id="rId19"/>
    <p:sldId id="268" r:id="rId20"/>
    <p:sldId id="270" r:id="rId21"/>
    <p:sldId id="281" r:id="rId22"/>
    <p:sldId id="269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CD4DA-C2FF-4753-ACEF-0655C8BA77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F993C5-6BC5-471C-9268-94C0360C99F0}">
      <dgm:prSet phldrT="[Texto]"/>
      <dgm:spPr/>
      <dgm:t>
        <a:bodyPr/>
        <a:lstStyle/>
        <a:p>
          <a:r>
            <a:rPr lang="pt-BR" dirty="0" smtClean="0"/>
            <a:t>Alvéolos Ventilados</a:t>
          </a:r>
          <a:endParaRPr lang="pt-BR" dirty="0"/>
        </a:p>
      </dgm:t>
    </dgm:pt>
    <dgm:pt modelId="{68663DFE-7B35-45C4-B2ED-50A626629460}" type="parTrans" cxnId="{8F0AEE76-F00A-4065-8176-76792CE2B782}">
      <dgm:prSet/>
      <dgm:spPr/>
      <dgm:t>
        <a:bodyPr/>
        <a:lstStyle/>
        <a:p>
          <a:endParaRPr lang="pt-BR"/>
        </a:p>
      </dgm:t>
    </dgm:pt>
    <dgm:pt modelId="{9DFE5B1D-8BEC-4658-B3BB-0CBEF9CF7AD1}" type="sibTrans" cxnId="{8F0AEE76-F00A-4065-8176-76792CE2B782}">
      <dgm:prSet/>
      <dgm:spPr/>
      <dgm:t>
        <a:bodyPr/>
        <a:lstStyle/>
        <a:p>
          <a:endParaRPr lang="pt-BR"/>
        </a:p>
      </dgm:t>
    </dgm:pt>
    <dgm:pt modelId="{40613D6C-8E2B-4717-B6CD-804BB6721FA8}">
      <dgm:prSet phldrT="[Texto]"/>
      <dgm:spPr/>
      <dgm:t>
        <a:bodyPr/>
        <a:lstStyle/>
        <a:p>
          <a:r>
            <a:rPr lang="pt-BR" dirty="0" smtClean="0"/>
            <a:t>Membrana Respiratória</a:t>
          </a:r>
        </a:p>
      </dgm:t>
    </dgm:pt>
    <dgm:pt modelId="{B922DAB1-7B74-4209-ADBF-2A4C05FC0B10}" type="parTrans" cxnId="{F9C446A5-D4EF-4797-8D3F-ED9D0E41022D}">
      <dgm:prSet/>
      <dgm:spPr/>
      <dgm:t>
        <a:bodyPr/>
        <a:lstStyle/>
        <a:p>
          <a:endParaRPr lang="pt-BR"/>
        </a:p>
      </dgm:t>
    </dgm:pt>
    <dgm:pt modelId="{4E735040-DFD7-4B38-904A-F7C99E90C152}" type="sibTrans" cxnId="{F9C446A5-D4EF-4797-8D3F-ED9D0E41022D}">
      <dgm:prSet/>
      <dgm:spPr/>
      <dgm:t>
        <a:bodyPr/>
        <a:lstStyle/>
        <a:p>
          <a:endParaRPr lang="pt-BR"/>
        </a:p>
      </dgm:t>
    </dgm:pt>
    <dgm:pt modelId="{BCCD90B3-E476-4A26-8DCE-2D893C19C819}">
      <dgm:prSet phldrT="[Texto]"/>
      <dgm:spPr/>
      <dgm:t>
        <a:bodyPr/>
        <a:lstStyle/>
        <a:p>
          <a:r>
            <a:rPr lang="pt-BR" dirty="0" smtClean="0"/>
            <a:t>= HEMATOSE</a:t>
          </a:r>
          <a:endParaRPr lang="pt-BR" dirty="0"/>
        </a:p>
      </dgm:t>
    </dgm:pt>
    <dgm:pt modelId="{0D9CAB81-61C1-4054-8AB0-4C189094EA45}" type="parTrans" cxnId="{619CC5DC-51C9-439C-957C-D731AB7372D9}">
      <dgm:prSet/>
      <dgm:spPr/>
      <dgm:t>
        <a:bodyPr/>
        <a:lstStyle/>
        <a:p>
          <a:endParaRPr lang="pt-BR"/>
        </a:p>
      </dgm:t>
    </dgm:pt>
    <dgm:pt modelId="{98DF8D78-4121-4EF0-B4B9-87F73F429406}" type="sibTrans" cxnId="{619CC5DC-51C9-439C-957C-D731AB7372D9}">
      <dgm:prSet/>
      <dgm:spPr/>
      <dgm:t>
        <a:bodyPr/>
        <a:lstStyle/>
        <a:p>
          <a:endParaRPr lang="pt-BR"/>
        </a:p>
      </dgm:t>
    </dgm:pt>
    <dgm:pt modelId="{B58CEC3D-4A25-48DA-97DA-9A6C742948A1}" type="pres">
      <dgm:prSet presAssocID="{A13CD4DA-C2FF-4753-ACEF-0655C8BA772B}" presName="CompostProcess" presStyleCnt="0">
        <dgm:presLayoutVars>
          <dgm:dir/>
          <dgm:resizeHandles val="exact"/>
        </dgm:presLayoutVars>
      </dgm:prSet>
      <dgm:spPr/>
    </dgm:pt>
    <dgm:pt modelId="{88F5C176-642C-4752-A2A3-D5BE589C778A}" type="pres">
      <dgm:prSet presAssocID="{A13CD4DA-C2FF-4753-ACEF-0655C8BA772B}" presName="arrow" presStyleLbl="bgShp" presStyleIdx="0" presStyleCnt="1"/>
      <dgm:spPr/>
    </dgm:pt>
    <dgm:pt modelId="{CEE32F03-CBBC-4F04-A70E-188DC4121460}" type="pres">
      <dgm:prSet presAssocID="{A13CD4DA-C2FF-4753-ACEF-0655C8BA772B}" presName="linearProcess" presStyleCnt="0"/>
      <dgm:spPr/>
    </dgm:pt>
    <dgm:pt modelId="{139A5ADF-DF95-42FF-AB04-F3F83CD3C3FA}" type="pres">
      <dgm:prSet presAssocID="{C0F993C5-6BC5-471C-9268-94C0360C99F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14E35-7DC0-42DC-9AF4-57A4CF4E0CEB}" type="pres">
      <dgm:prSet presAssocID="{9DFE5B1D-8BEC-4658-B3BB-0CBEF9CF7AD1}" presName="sibTrans" presStyleCnt="0"/>
      <dgm:spPr/>
    </dgm:pt>
    <dgm:pt modelId="{D661E1A2-1E46-4CE0-8B27-10E5A79914CD}" type="pres">
      <dgm:prSet presAssocID="{40613D6C-8E2B-4717-B6CD-804BB6721FA8}" presName="textNode" presStyleLbl="node1" presStyleIdx="1" presStyleCnt="3" custLinFactNeighborX="-4690" custLinFactNeighborY="16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4FB2F-6B58-4048-83AF-5B4327C56922}" type="pres">
      <dgm:prSet presAssocID="{4E735040-DFD7-4B38-904A-F7C99E90C152}" presName="sibTrans" presStyleCnt="0"/>
      <dgm:spPr/>
    </dgm:pt>
    <dgm:pt modelId="{9D8B9A22-AEFC-4181-85B4-7087005892EC}" type="pres">
      <dgm:prSet presAssocID="{BCCD90B3-E476-4A26-8DCE-2D893C19C81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9CC5DC-51C9-439C-957C-D731AB7372D9}" srcId="{A13CD4DA-C2FF-4753-ACEF-0655C8BA772B}" destId="{BCCD90B3-E476-4A26-8DCE-2D893C19C819}" srcOrd="2" destOrd="0" parTransId="{0D9CAB81-61C1-4054-8AB0-4C189094EA45}" sibTransId="{98DF8D78-4121-4EF0-B4B9-87F73F429406}"/>
    <dgm:cxn modelId="{F9C446A5-D4EF-4797-8D3F-ED9D0E41022D}" srcId="{A13CD4DA-C2FF-4753-ACEF-0655C8BA772B}" destId="{40613D6C-8E2B-4717-B6CD-804BB6721FA8}" srcOrd="1" destOrd="0" parTransId="{B922DAB1-7B74-4209-ADBF-2A4C05FC0B10}" sibTransId="{4E735040-DFD7-4B38-904A-F7C99E90C152}"/>
    <dgm:cxn modelId="{4191647A-2826-4B78-AF21-8E494288F611}" type="presOf" srcId="{40613D6C-8E2B-4717-B6CD-804BB6721FA8}" destId="{D661E1A2-1E46-4CE0-8B27-10E5A79914CD}" srcOrd="0" destOrd="0" presId="urn:microsoft.com/office/officeart/2005/8/layout/hProcess9"/>
    <dgm:cxn modelId="{3B057A65-9028-4F63-A02B-2D44935CA8F8}" type="presOf" srcId="{A13CD4DA-C2FF-4753-ACEF-0655C8BA772B}" destId="{B58CEC3D-4A25-48DA-97DA-9A6C742948A1}" srcOrd="0" destOrd="0" presId="urn:microsoft.com/office/officeart/2005/8/layout/hProcess9"/>
    <dgm:cxn modelId="{05739B0F-3A14-4F86-B6EA-A68212F4A768}" type="presOf" srcId="{BCCD90B3-E476-4A26-8DCE-2D893C19C819}" destId="{9D8B9A22-AEFC-4181-85B4-7087005892EC}" srcOrd="0" destOrd="0" presId="urn:microsoft.com/office/officeart/2005/8/layout/hProcess9"/>
    <dgm:cxn modelId="{420D32B2-6D9C-410A-B4BD-0FC1BB39CEC7}" type="presOf" srcId="{C0F993C5-6BC5-471C-9268-94C0360C99F0}" destId="{139A5ADF-DF95-42FF-AB04-F3F83CD3C3FA}" srcOrd="0" destOrd="0" presId="urn:microsoft.com/office/officeart/2005/8/layout/hProcess9"/>
    <dgm:cxn modelId="{8F0AEE76-F00A-4065-8176-76792CE2B782}" srcId="{A13CD4DA-C2FF-4753-ACEF-0655C8BA772B}" destId="{C0F993C5-6BC5-471C-9268-94C0360C99F0}" srcOrd="0" destOrd="0" parTransId="{68663DFE-7B35-45C4-B2ED-50A626629460}" sibTransId="{9DFE5B1D-8BEC-4658-B3BB-0CBEF9CF7AD1}"/>
    <dgm:cxn modelId="{37A28516-97B3-41CD-A7B8-49F96187BB96}" type="presParOf" srcId="{B58CEC3D-4A25-48DA-97DA-9A6C742948A1}" destId="{88F5C176-642C-4752-A2A3-D5BE589C778A}" srcOrd="0" destOrd="0" presId="urn:microsoft.com/office/officeart/2005/8/layout/hProcess9"/>
    <dgm:cxn modelId="{7B7176A6-E32F-4466-AC78-D35B24E83397}" type="presParOf" srcId="{B58CEC3D-4A25-48DA-97DA-9A6C742948A1}" destId="{CEE32F03-CBBC-4F04-A70E-188DC4121460}" srcOrd="1" destOrd="0" presId="urn:microsoft.com/office/officeart/2005/8/layout/hProcess9"/>
    <dgm:cxn modelId="{D989421C-F02C-4F85-9C3A-B5BA07B33595}" type="presParOf" srcId="{CEE32F03-CBBC-4F04-A70E-188DC4121460}" destId="{139A5ADF-DF95-42FF-AB04-F3F83CD3C3FA}" srcOrd="0" destOrd="0" presId="urn:microsoft.com/office/officeart/2005/8/layout/hProcess9"/>
    <dgm:cxn modelId="{DDF2141C-F6D3-46D7-A298-FD5FA0BC9014}" type="presParOf" srcId="{CEE32F03-CBBC-4F04-A70E-188DC4121460}" destId="{B6014E35-7DC0-42DC-9AF4-57A4CF4E0CEB}" srcOrd="1" destOrd="0" presId="urn:microsoft.com/office/officeart/2005/8/layout/hProcess9"/>
    <dgm:cxn modelId="{30C5C188-D33B-4FF5-87F4-8ECDB926CCA1}" type="presParOf" srcId="{CEE32F03-CBBC-4F04-A70E-188DC4121460}" destId="{D661E1A2-1E46-4CE0-8B27-10E5A79914CD}" srcOrd="2" destOrd="0" presId="urn:microsoft.com/office/officeart/2005/8/layout/hProcess9"/>
    <dgm:cxn modelId="{41E2CB4A-D921-4067-A594-576E730BB14E}" type="presParOf" srcId="{CEE32F03-CBBC-4F04-A70E-188DC4121460}" destId="{7134FB2F-6B58-4048-83AF-5B4327C56922}" srcOrd="3" destOrd="0" presId="urn:microsoft.com/office/officeart/2005/8/layout/hProcess9"/>
    <dgm:cxn modelId="{4D4E7D11-23D3-4A42-981F-7C69DC9E7D47}" type="presParOf" srcId="{CEE32F03-CBBC-4F04-A70E-188DC4121460}" destId="{9D8B9A22-AEFC-4181-85B4-7087005892EC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78C42-0D15-47E6-A085-F9C1D3AF2268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94327-093B-4F93-AD50-80705CAF1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94327-093B-4F93-AD50-80705CAF1F1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2DF26-0436-452B-996B-FFA8C57FB966}" type="datetimeFigureOut">
              <a:rPr lang="pt-BR" smtClean="0"/>
              <a:pPr/>
              <a:t>02/09/2011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5A041-AB6A-47ED-B2DB-657CE4DA05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odaysseniorsnetwork.com/Lungs%20x%20r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57224" y="1714488"/>
            <a:ext cx="77171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Fisiologia Pulmonar</a:t>
            </a:r>
            <a:endParaRPr lang="pt-B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8" y="4786322"/>
            <a:ext cx="8514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Bruno Victor da Costa – 4º Per</a:t>
            </a:r>
            <a:r>
              <a:rPr lang="pt-B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íodo – UNIPAC-JF</a:t>
            </a:r>
            <a:endParaRPr lang="pt-BR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1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995479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071670" y="285728"/>
            <a:ext cx="45325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Captação de O2 e </a:t>
            </a:r>
          </a:p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Eliminação de CO2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14282" y="2143116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Músculos Inspiratórios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Intercostais externos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Esternocleidomastoideos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Denteados anteriores</a:t>
            </a:r>
            <a:b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Escalenos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baseline="0" dirty="0" smtClean="0"/>
              <a:t>Músculos</a:t>
            </a:r>
            <a:r>
              <a:rPr lang="pt-BR" sz="3200" dirty="0" smtClean="0"/>
              <a:t> Expiratórios</a:t>
            </a:r>
            <a:br>
              <a:rPr lang="pt-BR" sz="3200" dirty="0" smtClean="0"/>
            </a:br>
            <a:r>
              <a:rPr lang="pt-BR" sz="3200" dirty="0" smtClean="0"/>
              <a:t>- Retos abdominais</a:t>
            </a:r>
            <a:br>
              <a:rPr lang="pt-BR" sz="3200" dirty="0" smtClean="0"/>
            </a:br>
            <a:r>
              <a:rPr lang="pt-BR" sz="3200" dirty="0" smtClean="0"/>
              <a:t>- Intercostais Internos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642910" y="214290"/>
            <a:ext cx="5786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Captação de O2 e Eliminação de CO2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Contração do Diafragma + Elevação das Costelas = Aumento do Volume da Caixa Torácica =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INSPIRAÇÃO.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Diafragma Relaxa + Recuo Elástico dos Pulmões = Compressão dos Pulmões  = </a:t>
            </a:r>
            <a:r>
              <a:rPr lang="pt-BR" sz="3200" dirty="0" smtClean="0">
                <a:solidFill>
                  <a:srgbClr val="FF0000"/>
                </a:solidFill>
              </a:rPr>
              <a:t>EXPIRAÇÃO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Respiração Vigorosa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429256" y="5429264"/>
            <a:ext cx="121444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pt-BR" dirty="0" smtClean="0"/>
              <a:t>Volume de ar que chega nos alvéolos</a:t>
            </a:r>
          </a:p>
          <a:p>
            <a:pPr>
              <a:buFont typeface="Arial" charset="0"/>
              <a:buChar char="•"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857356" y="642918"/>
            <a:ext cx="4708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Ventilação Alveolar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Importância </a:t>
            </a:r>
            <a:r>
              <a:rPr lang="pt-BR" sz="3200" dirty="0" smtClean="0">
                <a:sym typeface="Wingdings" pitchFamily="2" charset="2"/>
              </a:rPr>
              <a:t> Renovar continuamente o ar nas áreas de trocas gasosas dos pulmões onde o ar está em proximidade à circulação sanguínea pulmonar  HEMATOSE.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 = VAC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VEM = 500 – 150 = 350ml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00298" y="642918"/>
            <a:ext cx="3420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Espaço Morto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85786" y="2357430"/>
            <a:ext cx="500066" cy="1785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500034" y="4143380"/>
            <a:ext cx="1143008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/>
          <p:cNvSpPr/>
          <p:nvPr/>
        </p:nvSpPr>
        <p:spPr>
          <a:xfrm>
            <a:off x="1500166" y="2285992"/>
            <a:ext cx="1000132" cy="17859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500298" y="2857496"/>
            <a:ext cx="6371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Espaço Morto Anatômico = 150ml</a:t>
            </a:r>
            <a:endParaRPr lang="pt-B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14612" y="4572008"/>
            <a:ext cx="55108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Espaço Morto Alveolar = 0ml</a:t>
            </a:r>
            <a:endParaRPr lang="pt-BR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Chave direita 15"/>
          <p:cNvSpPr/>
          <p:nvPr/>
        </p:nvSpPr>
        <p:spPr>
          <a:xfrm>
            <a:off x="1714480" y="4214818"/>
            <a:ext cx="857256" cy="121444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500298" y="642918"/>
            <a:ext cx="3420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Espaço Morto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85918" y="3643314"/>
            <a:ext cx="56927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Espaço Morto Alveolar = 0ml</a:t>
            </a:r>
            <a:endParaRPr lang="pt-B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14348" y="2143116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Espaço Morto Anatômico = 150ml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071934" y="2786058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071934" y="435769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14414" y="5429264"/>
            <a:ext cx="66790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Espaço Morto Fisiológico = 150 ml</a:t>
            </a:r>
            <a:endParaRPr lang="pt-BR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571480"/>
            <a:ext cx="2579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 &amp; PIP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que haja fluxo de ar existem as pressões envolvidas para formar os processos de inspiração e expiração.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Pressão atmosférica – 760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mmHg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571480"/>
            <a:ext cx="2579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 &amp; PIP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Considerando:</a:t>
            </a:r>
            <a:b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P1 = Pressão Externa (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Patm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P2 = Pressão Interna (PIA e PIP)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Se o sistema for rígido: P1 = P2 , portanto, Fluxo de ar = 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Para haver fluxo de ar P1 deve ser DIFERENTE de P2.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571480"/>
            <a:ext cx="2579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PIA &amp; PIP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Portanto: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P1 &gt; P2 = </a:t>
            </a:r>
            <a:r>
              <a:rPr lang="pt-BR" sz="3200" dirty="0" smtClean="0">
                <a:solidFill>
                  <a:schemeClr val="accent3">
                    <a:lumMod val="50000"/>
                  </a:schemeClr>
                </a:solidFill>
              </a:rPr>
              <a:t>INSPIRAÇÃO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P1 &lt; P2 = </a:t>
            </a:r>
            <a:r>
              <a:rPr lang="pt-BR" sz="3200" dirty="0" smtClean="0">
                <a:solidFill>
                  <a:srgbClr val="FF0000"/>
                </a:solidFill>
              </a:rPr>
              <a:t>EXPIRAÇÃO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3200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* Quanto maior essa diferença de pressão, maior será o fluxo de 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20" y="285728"/>
            <a:ext cx="63068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Volumes e Capacidades </a:t>
            </a:r>
          </a:p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Pulmonares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28801"/>
            <a:ext cx="9144000" cy="49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642918"/>
            <a:ext cx="2557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Hematose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a 10"/>
          <p:cNvGraphicFramePr/>
          <p:nvPr/>
        </p:nvGraphicFramePr>
        <p:xfrm>
          <a:off x="1571604" y="2214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Órgão esponjoso responsável pelo processo da respiração.</a:t>
            </a:r>
          </a:p>
          <a:p>
            <a:endParaRPr lang="pt-BR" dirty="0"/>
          </a:p>
          <a:p>
            <a:r>
              <a:rPr lang="pt-BR" dirty="0" smtClean="0"/>
              <a:t>Situado no interior da caixa torácica.</a:t>
            </a:r>
          </a:p>
          <a:p>
            <a:endParaRPr lang="pt-BR" dirty="0"/>
          </a:p>
          <a:p>
            <a:r>
              <a:rPr lang="pt-BR" dirty="0" smtClean="0"/>
              <a:t>O ar inalado passa através da traquéia, que se divide em dois tubos – Brônquio principal direito e esquerdo.</a:t>
            </a:r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488" y="500042"/>
            <a:ext cx="332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642918"/>
            <a:ext cx="2557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Hematose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000240"/>
            <a:ext cx="578647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071538" y="142852"/>
            <a:ext cx="53003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Relação </a:t>
            </a:r>
          </a:p>
          <a:p>
            <a:pPr algn="ctr"/>
            <a:r>
              <a:rPr lang="pt-BR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Ventilação-Perfusão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RELAÇÃO V/Q  = 0,8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Sendo : V = Ventilação Q = Perfusão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Ventilação = 4L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/>
              <a:t>Perfusão = 5L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V/Q &gt; 0,8 =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Hiperventilação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V/Q &lt; 0,8 = </a:t>
            </a:r>
            <a:r>
              <a:rPr kumimoji="0" lang="pt-B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Hipoventilação</a:t>
            </a: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143240" y="642918"/>
            <a:ext cx="2557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Hematose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www.netxplica.com/figuras_netxplica/verifica/hemat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643042" y="642918"/>
            <a:ext cx="51408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Equilíbrio </a:t>
            </a:r>
            <a:r>
              <a:rPr lang="pt-BR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Ácido-Base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7158" y="2214554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Aumento de H+: ACIDOSE</a:t>
            </a:r>
            <a:b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pt-BR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8596" y="2928934"/>
            <a:ext cx="2845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Aumento de H+</a:t>
            </a:r>
            <a:endParaRPr lang="pt-B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3357554" y="3143248"/>
            <a:ext cx="92869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500562" y="2928934"/>
            <a:ext cx="14029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Líquor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14744" y="4214818"/>
            <a:ext cx="34332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Zona Inspiratória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571868" y="5786454"/>
            <a:ext cx="45781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Inspiração Involuntária</a:t>
            </a:r>
            <a:endParaRPr lang="pt-B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Seta para a direita 15"/>
          <p:cNvSpPr/>
          <p:nvPr/>
        </p:nvSpPr>
        <p:spPr>
          <a:xfrm rot="5400000">
            <a:off x="5000628" y="378619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 rot="5400000">
            <a:off x="5000628" y="535782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62000" y="23050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0034" y="2285992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28926" y="2928934"/>
            <a:ext cx="3536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OBRIGADO</a:t>
            </a:r>
            <a:r>
              <a:rPr lang="pt-B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Brônquio principal direito – Mais verticalizado, mais </a:t>
            </a:r>
            <a:r>
              <a:rPr lang="pt-BR" dirty="0" err="1" smtClean="0"/>
              <a:t>calibroso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Brônquio principal esquerdo – Menos </a:t>
            </a:r>
            <a:r>
              <a:rPr lang="pt-BR" dirty="0" err="1" smtClean="0"/>
              <a:t>calibroso</a:t>
            </a:r>
            <a:r>
              <a:rPr lang="pt-BR" dirty="0" smtClean="0"/>
              <a:t>, mais horizontal.</a:t>
            </a:r>
          </a:p>
          <a:p>
            <a:endParaRPr lang="pt-BR" dirty="0"/>
          </a:p>
          <a:p>
            <a:r>
              <a:rPr lang="pt-BR" dirty="0" smtClean="0"/>
              <a:t>Pulmão direito mais acometido por doenças – Ex: pneumonia.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488" y="500042"/>
            <a:ext cx="332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488" y="500042"/>
            <a:ext cx="332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http://www.monografias.com/trabajos61/sistema-respiratorio/s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6215106" cy="4636666"/>
          </a:xfrm>
          <a:prstGeom prst="rect">
            <a:avLst/>
          </a:prstGeom>
          <a:noFill/>
        </p:spPr>
      </p:pic>
      <p:pic>
        <p:nvPicPr>
          <p:cNvPr id="7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aramedicine101.com/files/2010/10/asbestosis-plaques-300x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75368"/>
            <a:ext cx="5572164" cy="362190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857488" y="500042"/>
            <a:ext cx="332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Introdução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Envoltos por duas membranas :</a:t>
            </a:r>
            <a:b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PLEURA PARIETAL</a:t>
            </a:r>
            <a:b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PLEURA VISCERAL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28596" y="214290"/>
            <a:ext cx="6519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Relação Pulmão x Caixa Torácica</a:t>
            </a:r>
            <a:endParaRPr lang="pt-BR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85720" y="2143116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pt-BR" sz="3200" dirty="0" smtClean="0"/>
              <a:t>PROMOVE UM EQUILÍBRIO DE FORÇAS: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Os pulmões por sua elasticidade, tendem a 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colabar</a:t>
            </a:r>
            <a:r>
              <a:rPr lang="pt-BR" sz="3200" dirty="0" smtClean="0">
                <a:sym typeface="Wingdings" pitchFamily="2" charset="2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 caixa torácica por sua elasticidade tende a distender sem os pulmões.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857224" y="500042"/>
            <a:ext cx="5772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Funções do Pulmão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14282" y="2143116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Captação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O2 atmosférico e sua difusão para o sangue.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baseline="0" dirty="0" smtClean="0"/>
              <a:t>Eliminação</a:t>
            </a:r>
            <a:r>
              <a:rPr lang="pt-BR" sz="3200" dirty="0" smtClean="0"/>
              <a:t> de CO2.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/>
              <a:t>Equilíbrio </a:t>
            </a:r>
            <a:r>
              <a:rPr lang="pt-BR" sz="3200" dirty="0" err="1" smtClean="0"/>
              <a:t>ácido-base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928662" y="214290"/>
            <a:ext cx="5786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Captação de O2 e Eliminação de CO2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  <p:pic>
        <p:nvPicPr>
          <p:cNvPr id="2050" name="Picture 2" descr="http://3.bp.blogspot.com/_15C7f54bHj8/TNcb4SCc7xI/AAAAAAAAA6Q/sV6BAk4m8g4/s1600/inspira%C3%A7%C3%A3o+expira%C3%A7%C3%A3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3116"/>
            <a:ext cx="8501122" cy="462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 descr="O corpo humano: anatomia e funções do pulmã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9288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1785918" y="214290"/>
            <a:ext cx="45325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Captação de O2 e </a:t>
            </a:r>
          </a:p>
          <a:p>
            <a:pPr algn="ctr"/>
            <a:r>
              <a:rPr 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Eliminação de CO2</a:t>
            </a:r>
            <a:endParaRPr lang="pt-B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09600" y="2152640"/>
            <a:ext cx="8229600" cy="412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www.afh.bio.br/resp/img/image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00240"/>
            <a:ext cx="7591445" cy="4669865"/>
          </a:xfrm>
          <a:prstGeom prst="rect">
            <a:avLst/>
          </a:prstGeom>
          <a:noFill/>
        </p:spPr>
      </p:pic>
      <p:pic>
        <p:nvPicPr>
          <p:cNvPr id="9" name="Picture 7" descr="C:\Users\BrunoVictor\Documents\Medicina\Liga de Clínica Cirúrgica\LCC - Imagens\LCC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4646" y="142853"/>
            <a:ext cx="209050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422</Words>
  <Application>Microsoft Office PowerPoint</Application>
  <PresentationFormat>Apresentação na tela (4:3)</PresentationFormat>
  <Paragraphs>214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BrunoVictor</dc:creator>
  <cp:lastModifiedBy>BrunoVictor</cp:lastModifiedBy>
  <cp:revision>33</cp:revision>
  <dcterms:created xsi:type="dcterms:W3CDTF">2011-09-01T19:00:42Z</dcterms:created>
  <dcterms:modified xsi:type="dcterms:W3CDTF">2011-09-02T17:18:24Z</dcterms:modified>
</cp:coreProperties>
</file>